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6" r:id="rId4"/>
    <p:sldId id="27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1C306-15E1-45D6-A2FA-A85A42499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ACF1AD-1D55-4D29-A212-DB7232080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0C48F-A5E7-44A1-954D-BFFF02207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EF5F-DD3D-4318-862B-5557D6E7368F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FDAA1-55D8-4912-9B9B-DE204EA02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8B85A-9FC3-48BC-B6B8-24C5BE6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E531-D7BA-493C-96FE-0E19BCE0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53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1BCA2-B56A-4770-A3C8-D00A2C80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B2033-180D-4D14-A608-1C0EC90F8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A63D5-6E51-4986-8D0C-2627FA53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EF5F-DD3D-4318-862B-5557D6E7368F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ADA51-62CB-44E5-90E6-46C610270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BC586-6429-44F8-959C-90C6D875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E531-D7BA-493C-96FE-0E19BCE0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86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DC48AC-2654-4F23-A018-8EE273B4BD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4B6AA5-1E4B-4833-8AFA-5F97645F8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F4D37-FFBA-4CB1-9893-D3066105C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EF5F-DD3D-4318-862B-5557D6E7368F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FC367-8036-4C17-B6D9-307A78A4E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20486-7D56-4C2B-805F-EF01E9D4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E531-D7BA-493C-96FE-0E19BCE0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5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77627-D008-4C86-95FF-8D77DBCAE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B6F00-1051-4D77-A86D-4F39CA75B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C4DAD-ACC9-4C89-8AA7-5BA1F7020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EF5F-DD3D-4318-862B-5557D6E7368F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0C385-6310-4D90-96AE-A747E5766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A1F6B-0B40-4F60-BE36-17E79035F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E531-D7BA-493C-96FE-0E19BCE0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6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F8E1-37FE-4D9F-8199-9B6EA413B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86BE3-0C84-4A7A-9A01-4E6B9A5D8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37A20-FF7A-4517-B16B-D4DA463BE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EF5F-DD3D-4318-862B-5557D6E7368F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F89D5-FCD2-4661-9EB4-AA469673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2E5D-BB3A-42D4-8E54-081BE32E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E531-D7BA-493C-96FE-0E19BCE0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1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2BC5-18AC-45D6-B283-71C82F82C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7477E-8A6E-4078-B840-85CCBBE59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6F649-726C-4AA4-98A6-FE1CCA705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B42FA-F6D8-491A-BF7A-1E85F48D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EF5F-DD3D-4318-862B-5557D6E7368F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D5-6D45-4FAF-85A4-FAB70A78B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55718-F39E-41D4-9FCB-154E94FA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E531-D7BA-493C-96FE-0E19BCE0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3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42E5F-7457-404A-A867-3949B688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651F2-5A41-4458-80AD-B402D99DC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1A463-3252-46C4-83D1-EC8B842D3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D7F6D0-777C-4234-9D7E-B91C9586A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C36E75-ADBD-4119-B2FC-D154E62AD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2C9E21-93A5-42D7-B5AF-79E874174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EF5F-DD3D-4318-862B-5557D6E7368F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6CBB1D-E59F-4D39-8466-30468533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C90A37-FD12-4BBB-82F1-EA6CD26BD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E531-D7BA-493C-96FE-0E19BCE0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6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C34F-CF42-48E4-BA16-DCDF414A6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92BFF-B91E-416D-9D13-82E765F56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EF5F-DD3D-4318-862B-5557D6E7368F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C7DB2-8BC0-4AA3-8A3D-23F01EF8E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85B8D-4D7D-4638-9115-ACC711A3E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E531-D7BA-493C-96FE-0E19BCE0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A42269-1393-496A-832C-BD15C71A5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EF5F-DD3D-4318-862B-5557D6E7368F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62B7C-F680-43F2-A765-54DA76A7E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21C93-F257-4EF0-AC1B-C7CADF4A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E531-D7BA-493C-96FE-0E19BCE0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46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DA94-E58A-478F-A666-431C75813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6FAC9-BCA2-4749-B378-3B12C9CFD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76D08-D88F-4FED-890A-514C48964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72C3D-3CAD-482F-9E7D-3537B0720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EF5F-DD3D-4318-862B-5557D6E7368F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7F18C-0E86-40FE-B8D8-3B8A4FAEE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0AE30-8E9A-476B-8C6B-4C4860E8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E531-D7BA-493C-96FE-0E19BCE0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84C88-928E-43AC-8F2A-113D53CE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210819-BFBE-4677-8C42-6CEA817290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E59A8A-3354-4D8B-9AA3-FAF0DC737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26B5A-C1C4-4F05-A6E6-F3CD0A7FB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EF5F-DD3D-4318-862B-5557D6E7368F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C2AE4-DCBA-4766-9D79-782D9495B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E60F0-7E01-44B0-AFAC-2CDCDA31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E531-D7BA-493C-96FE-0E19BCE0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0E8013-75A9-419A-AB8F-9183BDD1E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E9DE3-19EE-4178-9EE8-D7861C6CF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6B6D2-23E0-4C94-A1A1-71EE505B7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BEF5F-DD3D-4318-862B-5557D6E7368F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035D4-F1FA-4C20-B818-621C8B810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32B59-A269-438A-BC51-63925EA6A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E531-D7BA-493C-96FE-0E19BCE0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C802C-F945-4978-8DEE-89156D6FC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483193"/>
          </a:xfrm>
        </p:spPr>
        <p:txBody>
          <a:bodyPr>
            <a:noAutofit/>
          </a:bodyPr>
          <a:lstStyle/>
          <a:p>
            <a:r>
              <a:rPr lang="en-US" sz="4800" dirty="0"/>
              <a:t>Summer Squash </a:t>
            </a:r>
            <a:br>
              <a:rPr lang="en-US" sz="5400" dirty="0"/>
            </a:br>
            <a:r>
              <a:rPr lang="en-US" sz="8800" b="1" dirty="0"/>
              <a:t>AQ 7083</a:t>
            </a:r>
            <a:br>
              <a:rPr lang="en-US" sz="8800" b="1" dirty="0"/>
            </a:br>
            <a:r>
              <a:rPr lang="en-US" sz="4000" b="1" dirty="0"/>
              <a:t>(XD2104)</a:t>
            </a:r>
            <a:br>
              <a:rPr lang="en-US" sz="8800" b="1" dirty="0"/>
            </a:br>
            <a:r>
              <a:rPr lang="en-US" altLang="zh-CN" b="1" dirty="0"/>
              <a:t>Green </a:t>
            </a:r>
            <a:r>
              <a:rPr lang="en-US" b="1" dirty="0"/>
              <a:t>Zucchini </a:t>
            </a:r>
            <a:r>
              <a:rPr lang="en-US" altLang="zh-CN" b="1" dirty="0" err="1"/>
              <a:t>Bulby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C17630-C41C-4AEB-AD8C-9ADDEDD5F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66257"/>
            <a:ext cx="9144000" cy="1590675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Amerland Seeds</a:t>
            </a:r>
          </a:p>
          <a:p>
            <a:r>
              <a:rPr lang="en-US" dirty="0"/>
              <a:t>Woodland, CA</a:t>
            </a:r>
          </a:p>
        </p:txBody>
      </p:sp>
    </p:spTree>
    <p:extLst>
      <p:ext uri="{BB962C8B-B14F-4D97-AF65-F5344CB8AC3E}">
        <p14:creationId xmlns:p14="http://schemas.microsoft.com/office/powerpoint/2010/main" val="4161413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4182BA7-0A55-4F46-BDD7-0CDAE14DF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7105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</a:rPr>
              <a:t>Summer Squash  AS7083  </a:t>
            </a:r>
            <a:r>
              <a:rPr lang="en-US" altLang="zh-CN" sz="5400" b="1" dirty="0" err="1">
                <a:solidFill>
                  <a:srgbClr val="00B050"/>
                </a:solidFill>
              </a:rPr>
              <a:t>Bulby</a:t>
            </a:r>
            <a:endParaRPr lang="en-US" sz="5400" b="1" dirty="0">
              <a:solidFill>
                <a:srgbClr val="00B050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17F1943-5C9D-44B7-B321-FC94614790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928753"/>
              </p:ext>
            </p:extLst>
          </p:nvPr>
        </p:nvGraphicFramePr>
        <p:xfrm>
          <a:off x="429560" y="1411581"/>
          <a:ext cx="11324290" cy="1804421"/>
        </p:xfrm>
        <a:graphic>
          <a:graphicData uri="http://schemas.openxmlformats.org/drawingml/2006/table">
            <a:tbl>
              <a:tblPr/>
              <a:tblGrid>
                <a:gridCol w="884890">
                  <a:extLst>
                    <a:ext uri="{9D8B030D-6E8A-4147-A177-3AD203B41FA5}">
                      <a16:colId xmlns:a16="http://schemas.microsoft.com/office/drawing/2014/main" val="4159475594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653314305"/>
                    </a:ext>
                  </a:extLst>
                </a:gridCol>
                <a:gridCol w="873125">
                  <a:extLst>
                    <a:ext uri="{9D8B030D-6E8A-4147-A177-3AD203B41FA5}">
                      <a16:colId xmlns:a16="http://schemas.microsoft.com/office/drawing/2014/main" val="31385711"/>
                    </a:ext>
                  </a:extLst>
                </a:gridCol>
                <a:gridCol w="999067">
                  <a:extLst>
                    <a:ext uri="{9D8B030D-6E8A-4147-A177-3AD203B41FA5}">
                      <a16:colId xmlns:a16="http://schemas.microsoft.com/office/drawing/2014/main" val="249497005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898294008"/>
                    </a:ext>
                  </a:extLst>
                </a:gridCol>
                <a:gridCol w="1151466">
                  <a:extLst>
                    <a:ext uri="{9D8B030D-6E8A-4147-A177-3AD203B41FA5}">
                      <a16:colId xmlns:a16="http://schemas.microsoft.com/office/drawing/2014/main" val="3003310202"/>
                    </a:ext>
                  </a:extLst>
                </a:gridCol>
                <a:gridCol w="941917">
                  <a:extLst>
                    <a:ext uri="{9D8B030D-6E8A-4147-A177-3AD203B41FA5}">
                      <a16:colId xmlns:a16="http://schemas.microsoft.com/office/drawing/2014/main" val="559032715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87423425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24328342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5211490"/>
                    </a:ext>
                  </a:extLst>
                </a:gridCol>
              </a:tblGrid>
              <a:tr h="5788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Maturity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Plant vigor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Plant type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Openness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Spines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Fruit shape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Fruit color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Disease R/T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Remarks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615856"/>
                  </a:ext>
                </a:extLst>
              </a:tr>
              <a:tr h="1038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Early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Strong</a:t>
                      </a:r>
                      <a:endParaRPr lang="en-U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Semi-elected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Open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Moderate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Long </a:t>
                      </a:r>
                      <a:r>
                        <a:rPr lang="en-US" altLang="zh-CN" sz="16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r>
                        <a:rPr lang="en-US" sz="16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ulby</a:t>
                      </a:r>
                      <a:endParaRPr lang="en-US" sz="16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Light green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Strong semi-elected plant, excellent setting, very high yield, uniform shinny fruits with no spots. For GH and open fields.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672953"/>
                  </a:ext>
                </a:extLst>
              </a:tr>
            </a:tbl>
          </a:graphicData>
        </a:graphic>
      </p:graphicFrame>
      <p:pic>
        <p:nvPicPr>
          <p:cNvPr id="9" name="Content Placeholder 8" descr="A picture containing plant, green, outdoor, fruit&#10;&#10;Description automatically generated">
            <a:extLst>
              <a:ext uri="{FF2B5EF4-FFF2-40B4-BE49-F238E27FC236}">
                <a16:creationId xmlns:a16="http://schemas.microsoft.com/office/drawing/2014/main" id="{F6C80F5E-7AE3-4E4C-B639-C77A98EDA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0" y="3425515"/>
            <a:ext cx="3384618" cy="2682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9BDCA-C27B-42FB-A4EA-2107A1E69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344" y="3425515"/>
            <a:ext cx="3760483" cy="2682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EE03D5-8511-41B7-B3D5-B12A2A084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502" y="3425514"/>
            <a:ext cx="3700518" cy="26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3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70220-3C9A-494D-91C9-6BE01E7A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141"/>
            <a:ext cx="12192000" cy="58460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2020 #</a:t>
            </a:r>
            <a:r>
              <a:rPr lang="en-US" altLang="zh-CN" sz="3600" b="1" dirty="0">
                <a:solidFill>
                  <a:srgbClr val="00B050"/>
                </a:solidFill>
              </a:rPr>
              <a:t>628</a:t>
            </a:r>
            <a:r>
              <a:rPr lang="en-US" sz="3600" b="1" dirty="0">
                <a:solidFill>
                  <a:srgbClr val="00B050"/>
                </a:solidFill>
              </a:rPr>
              <a:t>=AS</a:t>
            </a:r>
            <a:r>
              <a:rPr lang="en-US" altLang="zh-CN" sz="3600" b="1" dirty="0">
                <a:solidFill>
                  <a:srgbClr val="00B050"/>
                </a:solidFill>
              </a:rPr>
              <a:t>7083</a:t>
            </a:r>
            <a:r>
              <a:rPr lang="en-US" sz="3600" b="1" dirty="0">
                <a:solidFill>
                  <a:srgbClr val="00B050"/>
                </a:solidFill>
              </a:rPr>
              <a:t>=</a:t>
            </a:r>
            <a:r>
              <a:rPr lang="en-US" altLang="zh-CN" sz="3600" b="1" dirty="0">
                <a:solidFill>
                  <a:srgbClr val="00B050"/>
                </a:solidFill>
              </a:rPr>
              <a:t>XQ2104  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altLang="zh-CN" sz="3600" b="1" dirty="0">
                <a:solidFill>
                  <a:srgbClr val="00B050"/>
                </a:solidFill>
              </a:rPr>
              <a:t>(XD)  LC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8" name="Content Placeholder 7" descr="A green plant in a garden&#10;&#10;Description automatically generated">
            <a:extLst>
              <a:ext uri="{FF2B5EF4-FFF2-40B4-BE49-F238E27FC236}">
                <a16:creationId xmlns:a16="http://schemas.microsoft.com/office/drawing/2014/main" id="{5E8460BA-E498-42A2-B169-DF060BC18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4"/>
          <a:stretch/>
        </p:blipFill>
        <p:spPr>
          <a:xfrm>
            <a:off x="329570" y="1486894"/>
            <a:ext cx="2518552" cy="2926080"/>
          </a:xfrm>
        </p:spPr>
      </p:pic>
      <p:pic>
        <p:nvPicPr>
          <p:cNvPr id="12" name="Picture 11" descr="A green plant&#10;&#10;Description automatically generated">
            <a:extLst>
              <a:ext uri="{FF2B5EF4-FFF2-40B4-BE49-F238E27FC236}">
                <a16:creationId xmlns:a16="http://schemas.microsoft.com/office/drawing/2014/main" id="{B5611E54-147F-4A54-BFEC-8407B8385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2" t="1874" r="58" b="-1062"/>
          <a:stretch/>
        </p:blipFill>
        <p:spPr>
          <a:xfrm>
            <a:off x="329568" y="4456279"/>
            <a:ext cx="2518551" cy="2401721"/>
          </a:xfrm>
          <a:prstGeom prst="rect">
            <a:avLst/>
          </a:prstGeom>
        </p:spPr>
      </p:pic>
      <p:pic>
        <p:nvPicPr>
          <p:cNvPr id="14" name="Picture 13" descr="A close up of a green plant&#10;&#10;Description automatically generated">
            <a:extLst>
              <a:ext uri="{FF2B5EF4-FFF2-40B4-BE49-F238E27FC236}">
                <a16:creationId xmlns:a16="http://schemas.microsoft.com/office/drawing/2014/main" id="{10FF06B5-1FC3-4DB4-960D-798BF8BEB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233" y="4063042"/>
            <a:ext cx="3202295" cy="2401721"/>
          </a:xfrm>
          <a:prstGeom prst="rect">
            <a:avLst/>
          </a:prstGeom>
        </p:spPr>
      </p:pic>
      <p:pic>
        <p:nvPicPr>
          <p:cNvPr id="16" name="Picture 15" descr="A close up of a flower&#10;&#10;Description automatically generated">
            <a:extLst>
              <a:ext uri="{FF2B5EF4-FFF2-40B4-BE49-F238E27FC236}">
                <a16:creationId xmlns:a16="http://schemas.microsoft.com/office/drawing/2014/main" id="{239A832C-D80D-40FF-B089-0B3710E6E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658" y="1486894"/>
            <a:ext cx="2227039" cy="2969385"/>
          </a:xfrm>
          <a:prstGeom prst="rect">
            <a:avLst/>
          </a:prstGeom>
        </p:spPr>
      </p:pic>
      <p:pic>
        <p:nvPicPr>
          <p:cNvPr id="19" name="Picture 18" descr="A green plant in a garden&#10;&#10;Description automatically generated">
            <a:extLst>
              <a:ext uri="{FF2B5EF4-FFF2-40B4-BE49-F238E27FC236}">
                <a16:creationId xmlns:a16="http://schemas.microsoft.com/office/drawing/2014/main" id="{886563B7-B6C7-4910-95E5-0FA64E913E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21681" r="22809" b="17218"/>
          <a:stretch/>
        </p:blipFill>
        <p:spPr>
          <a:xfrm>
            <a:off x="5375081" y="1582309"/>
            <a:ext cx="2912591" cy="2091193"/>
          </a:xfrm>
          <a:prstGeom prst="rect">
            <a:avLst/>
          </a:prstGeom>
        </p:spPr>
      </p:pic>
      <p:pic>
        <p:nvPicPr>
          <p:cNvPr id="22" name="Picture 21" descr="A bunch of green bananas&#10;&#10;Description automatically generated">
            <a:extLst>
              <a:ext uri="{FF2B5EF4-FFF2-40B4-BE49-F238E27FC236}">
                <a16:creationId xmlns:a16="http://schemas.microsoft.com/office/drawing/2014/main" id="{48D54361-7580-440F-B819-03141D00E7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3913" r="2086" b="6370"/>
          <a:stretch/>
        </p:blipFill>
        <p:spPr>
          <a:xfrm>
            <a:off x="8404529" y="1592463"/>
            <a:ext cx="3457901" cy="2219902"/>
          </a:xfrm>
          <a:prstGeom prst="rect">
            <a:avLst/>
          </a:prstGeom>
        </p:spPr>
      </p:pic>
      <p:pic>
        <p:nvPicPr>
          <p:cNvPr id="24" name="Picture 23" descr="A green plant in a garden&#10;&#10;Description automatically generated">
            <a:extLst>
              <a:ext uri="{FF2B5EF4-FFF2-40B4-BE49-F238E27FC236}">
                <a16:creationId xmlns:a16="http://schemas.microsoft.com/office/drawing/2014/main" id="{A18A36B0-90B7-411D-8FD3-811AABEE44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6" t="7792" r="22158" b="11803"/>
          <a:stretch/>
        </p:blipFill>
        <p:spPr>
          <a:xfrm>
            <a:off x="8636064" y="4059774"/>
            <a:ext cx="2518551" cy="240498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91ECAB0-340C-4B4F-B8AF-102388978E9C}"/>
              </a:ext>
            </a:extLst>
          </p:cNvPr>
          <p:cNvGraphicFramePr>
            <a:graphicFrameLocks noGrp="1"/>
          </p:cNvGraphicFramePr>
          <p:nvPr/>
        </p:nvGraphicFramePr>
        <p:xfrm>
          <a:off x="329568" y="602355"/>
          <a:ext cx="11532862" cy="841234"/>
        </p:xfrm>
        <a:graphic>
          <a:graphicData uri="http://schemas.openxmlformats.org/drawingml/2006/table">
            <a:tbl>
              <a:tblPr/>
              <a:tblGrid>
                <a:gridCol w="545055">
                  <a:extLst>
                    <a:ext uri="{9D8B030D-6E8A-4147-A177-3AD203B41FA5}">
                      <a16:colId xmlns:a16="http://schemas.microsoft.com/office/drawing/2014/main" val="1780807357"/>
                    </a:ext>
                  </a:extLst>
                </a:gridCol>
                <a:gridCol w="631768">
                  <a:extLst>
                    <a:ext uri="{9D8B030D-6E8A-4147-A177-3AD203B41FA5}">
                      <a16:colId xmlns:a16="http://schemas.microsoft.com/office/drawing/2014/main" val="3590044215"/>
                    </a:ext>
                  </a:extLst>
                </a:gridCol>
                <a:gridCol w="458341">
                  <a:extLst>
                    <a:ext uri="{9D8B030D-6E8A-4147-A177-3AD203B41FA5}">
                      <a16:colId xmlns:a16="http://schemas.microsoft.com/office/drawing/2014/main" val="133416317"/>
                    </a:ext>
                  </a:extLst>
                </a:gridCol>
                <a:gridCol w="693706">
                  <a:extLst>
                    <a:ext uri="{9D8B030D-6E8A-4147-A177-3AD203B41FA5}">
                      <a16:colId xmlns:a16="http://schemas.microsoft.com/office/drawing/2014/main" val="451816343"/>
                    </a:ext>
                  </a:extLst>
                </a:gridCol>
                <a:gridCol w="445954">
                  <a:extLst>
                    <a:ext uri="{9D8B030D-6E8A-4147-A177-3AD203B41FA5}">
                      <a16:colId xmlns:a16="http://schemas.microsoft.com/office/drawing/2014/main" val="2732602049"/>
                    </a:ext>
                  </a:extLst>
                </a:gridCol>
                <a:gridCol w="445954">
                  <a:extLst>
                    <a:ext uri="{9D8B030D-6E8A-4147-A177-3AD203B41FA5}">
                      <a16:colId xmlns:a16="http://schemas.microsoft.com/office/drawing/2014/main" val="1952802189"/>
                    </a:ext>
                  </a:extLst>
                </a:gridCol>
                <a:gridCol w="817582">
                  <a:extLst>
                    <a:ext uri="{9D8B030D-6E8A-4147-A177-3AD203B41FA5}">
                      <a16:colId xmlns:a16="http://schemas.microsoft.com/office/drawing/2014/main" val="2048213659"/>
                    </a:ext>
                  </a:extLst>
                </a:gridCol>
                <a:gridCol w="631768">
                  <a:extLst>
                    <a:ext uri="{9D8B030D-6E8A-4147-A177-3AD203B41FA5}">
                      <a16:colId xmlns:a16="http://schemas.microsoft.com/office/drawing/2014/main" val="6842102"/>
                    </a:ext>
                  </a:extLst>
                </a:gridCol>
                <a:gridCol w="805195">
                  <a:extLst>
                    <a:ext uri="{9D8B030D-6E8A-4147-A177-3AD203B41FA5}">
                      <a16:colId xmlns:a16="http://schemas.microsoft.com/office/drawing/2014/main" val="4111893086"/>
                    </a:ext>
                  </a:extLst>
                </a:gridCol>
                <a:gridCol w="495504">
                  <a:extLst>
                    <a:ext uri="{9D8B030D-6E8A-4147-A177-3AD203B41FA5}">
                      <a16:colId xmlns:a16="http://schemas.microsoft.com/office/drawing/2014/main" val="1855261082"/>
                    </a:ext>
                  </a:extLst>
                </a:gridCol>
                <a:gridCol w="458341">
                  <a:extLst>
                    <a:ext uri="{9D8B030D-6E8A-4147-A177-3AD203B41FA5}">
                      <a16:colId xmlns:a16="http://schemas.microsoft.com/office/drawing/2014/main" val="2632371814"/>
                    </a:ext>
                  </a:extLst>
                </a:gridCol>
                <a:gridCol w="594605">
                  <a:extLst>
                    <a:ext uri="{9D8B030D-6E8A-4147-A177-3AD203B41FA5}">
                      <a16:colId xmlns:a16="http://schemas.microsoft.com/office/drawing/2014/main" val="1078340339"/>
                    </a:ext>
                  </a:extLst>
                </a:gridCol>
                <a:gridCol w="495504">
                  <a:extLst>
                    <a:ext uri="{9D8B030D-6E8A-4147-A177-3AD203B41FA5}">
                      <a16:colId xmlns:a16="http://schemas.microsoft.com/office/drawing/2014/main" val="48871862"/>
                    </a:ext>
                  </a:extLst>
                </a:gridCol>
                <a:gridCol w="644155">
                  <a:extLst>
                    <a:ext uri="{9D8B030D-6E8A-4147-A177-3AD203B41FA5}">
                      <a16:colId xmlns:a16="http://schemas.microsoft.com/office/drawing/2014/main" val="473183354"/>
                    </a:ext>
                  </a:extLst>
                </a:gridCol>
                <a:gridCol w="619381">
                  <a:extLst>
                    <a:ext uri="{9D8B030D-6E8A-4147-A177-3AD203B41FA5}">
                      <a16:colId xmlns:a16="http://schemas.microsoft.com/office/drawing/2014/main" val="1295513838"/>
                    </a:ext>
                  </a:extLst>
                </a:gridCol>
                <a:gridCol w="1635164">
                  <a:extLst>
                    <a:ext uri="{9D8B030D-6E8A-4147-A177-3AD203B41FA5}">
                      <a16:colId xmlns:a16="http://schemas.microsoft.com/office/drawing/2014/main" val="4179764330"/>
                    </a:ext>
                  </a:extLst>
                </a:gridCol>
                <a:gridCol w="1114885">
                  <a:extLst>
                    <a:ext uri="{9D8B030D-6E8A-4147-A177-3AD203B41FA5}">
                      <a16:colId xmlns:a16="http://schemas.microsoft.com/office/drawing/2014/main" val="1362593095"/>
                    </a:ext>
                  </a:extLst>
                </a:gridCol>
              </a:tblGrid>
              <a:tr h="4423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Stake#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Variety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Original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Vigor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color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Opening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Thorn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Stem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Internode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Virus R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Setting  B/L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 color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Shape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F/P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 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Decision FINAL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377360"/>
                  </a:ext>
                </a:extLst>
              </a:tr>
              <a:tr h="3989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628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AS7083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XD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XQ2104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DG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Patial open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Semi-creeping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HR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/5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Green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Long bulby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早熟</a:t>
                      </a:r>
                      <a:r>
                        <a:rPr lang="en-US" altLang="zh-CN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zh-CN" alt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植株非常好</a:t>
                      </a:r>
                      <a:r>
                        <a:rPr lang="en-US" altLang="zh-CN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zh-CN" alt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果好</a:t>
                      </a:r>
                      <a:r>
                        <a:rPr lang="en-US" altLang="zh-CN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zh-CN" alt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高产</a:t>
                      </a:r>
                      <a:r>
                        <a:rPr lang="en-US" altLang="zh-CN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zh-CN" alt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非常抗病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</a:p>
                  </a:txBody>
                  <a:tcPr marL="5647" marR="5647" marT="5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803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622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F2F73-D29F-42DB-902D-2629BB8F5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0613"/>
            <a:ext cx="10515600" cy="76084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2021 #437 AQ7083=XQ2104 Green Z</a:t>
            </a:r>
          </a:p>
        </p:txBody>
      </p:sp>
      <p:pic>
        <p:nvPicPr>
          <p:cNvPr id="9" name="Content Placeholder 8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2544223F-FB66-40BE-8A66-DDADD7840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81" y="2206049"/>
            <a:ext cx="2965888" cy="435133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DD7E95-CACB-4818-AD8E-4A5342ADE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981449"/>
            <a:ext cx="1931953" cy="2575937"/>
          </a:xfrm>
          <a:prstGeom prst="rect">
            <a:avLst/>
          </a:prstGeom>
        </p:spPr>
      </p:pic>
      <p:pic>
        <p:nvPicPr>
          <p:cNvPr id="14" name="Picture 13" descr="A picture containing plant, green, outdoor, fruit&#10;&#10;Description automatically generated">
            <a:extLst>
              <a:ext uri="{FF2B5EF4-FFF2-40B4-BE49-F238E27FC236}">
                <a16:creationId xmlns:a16="http://schemas.microsoft.com/office/drawing/2014/main" id="{6E30D4E2-69EA-4B83-A1C2-EA83FB79E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62418"/>
            <a:ext cx="2547476" cy="2019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8D945E-553A-4C6F-A4A6-471D5F938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978" y="4178425"/>
            <a:ext cx="3166836" cy="2294424"/>
          </a:xfrm>
          <a:prstGeom prst="rect">
            <a:avLst/>
          </a:prstGeom>
        </p:spPr>
      </p:pic>
      <p:pic>
        <p:nvPicPr>
          <p:cNvPr id="19" name="Picture 18" descr="A picture containing plant, garden, vegetable, fresh&#10;&#10;Description automatically generated">
            <a:extLst>
              <a:ext uri="{FF2B5EF4-FFF2-40B4-BE49-F238E27FC236}">
                <a16:creationId xmlns:a16="http://schemas.microsoft.com/office/drawing/2014/main" id="{A4574356-1AC8-4BD9-8C40-496DD0E4C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38" y="2190624"/>
            <a:ext cx="2547476" cy="23628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C6CBAA-3DA0-4F47-9492-F754A0A1E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1814" y="3075789"/>
            <a:ext cx="3084916" cy="2205273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A6D831C0-F87C-4933-ACEA-DC6044744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042516"/>
              </p:ext>
            </p:extLst>
          </p:nvPr>
        </p:nvGraphicFramePr>
        <p:xfrm>
          <a:off x="350471" y="952559"/>
          <a:ext cx="11698658" cy="1478856"/>
        </p:xfrm>
        <a:graphic>
          <a:graphicData uri="http://schemas.openxmlformats.org/drawingml/2006/table">
            <a:tbl>
              <a:tblPr/>
              <a:tblGrid>
                <a:gridCol w="604087">
                  <a:extLst>
                    <a:ext uri="{9D8B030D-6E8A-4147-A177-3AD203B41FA5}">
                      <a16:colId xmlns:a16="http://schemas.microsoft.com/office/drawing/2014/main" val="1001351509"/>
                    </a:ext>
                  </a:extLst>
                </a:gridCol>
                <a:gridCol w="604087">
                  <a:extLst>
                    <a:ext uri="{9D8B030D-6E8A-4147-A177-3AD203B41FA5}">
                      <a16:colId xmlns:a16="http://schemas.microsoft.com/office/drawing/2014/main" val="2614899301"/>
                    </a:ext>
                  </a:extLst>
                </a:gridCol>
                <a:gridCol w="604087">
                  <a:extLst>
                    <a:ext uri="{9D8B030D-6E8A-4147-A177-3AD203B41FA5}">
                      <a16:colId xmlns:a16="http://schemas.microsoft.com/office/drawing/2014/main" val="1828217931"/>
                    </a:ext>
                  </a:extLst>
                </a:gridCol>
                <a:gridCol w="604087">
                  <a:extLst>
                    <a:ext uri="{9D8B030D-6E8A-4147-A177-3AD203B41FA5}">
                      <a16:colId xmlns:a16="http://schemas.microsoft.com/office/drawing/2014/main" val="2154071027"/>
                    </a:ext>
                  </a:extLst>
                </a:gridCol>
                <a:gridCol w="604087">
                  <a:extLst>
                    <a:ext uri="{9D8B030D-6E8A-4147-A177-3AD203B41FA5}">
                      <a16:colId xmlns:a16="http://schemas.microsoft.com/office/drawing/2014/main" val="1208947763"/>
                    </a:ext>
                  </a:extLst>
                </a:gridCol>
                <a:gridCol w="604087">
                  <a:extLst>
                    <a:ext uri="{9D8B030D-6E8A-4147-A177-3AD203B41FA5}">
                      <a16:colId xmlns:a16="http://schemas.microsoft.com/office/drawing/2014/main" val="2980685545"/>
                    </a:ext>
                  </a:extLst>
                </a:gridCol>
                <a:gridCol w="604087">
                  <a:extLst>
                    <a:ext uri="{9D8B030D-6E8A-4147-A177-3AD203B41FA5}">
                      <a16:colId xmlns:a16="http://schemas.microsoft.com/office/drawing/2014/main" val="3407331470"/>
                    </a:ext>
                  </a:extLst>
                </a:gridCol>
                <a:gridCol w="604087">
                  <a:extLst>
                    <a:ext uri="{9D8B030D-6E8A-4147-A177-3AD203B41FA5}">
                      <a16:colId xmlns:a16="http://schemas.microsoft.com/office/drawing/2014/main" val="1823276917"/>
                    </a:ext>
                  </a:extLst>
                </a:gridCol>
                <a:gridCol w="604087">
                  <a:extLst>
                    <a:ext uri="{9D8B030D-6E8A-4147-A177-3AD203B41FA5}">
                      <a16:colId xmlns:a16="http://schemas.microsoft.com/office/drawing/2014/main" val="3318837754"/>
                    </a:ext>
                  </a:extLst>
                </a:gridCol>
                <a:gridCol w="604087">
                  <a:extLst>
                    <a:ext uri="{9D8B030D-6E8A-4147-A177-3AD203B41FA5}">
                      <a16:colId xmlns:a16="http://schemas.microsoft.com/office/drawing/2014/main" val="1244627512"/>
                    </a:ext>
                  </a:extLst>
                </a:gridCol>
                <a:gridCol w="604087">
                  <a:extLst>
                    <a:ext uri="{9D8B030D-6E8A-4147-A177-3AD203B41FA5}">
                      <a16:colId xmlns:a16="http://schemas.microsoft.com/office/drawing/2014/main" val="1955957074"/>
                    </a:ext>
                  </a:extLst>
                </a:gridCol>
                <a:gridCol w="604087">
                  <a:extLst>
                    <a:ext uri="{9D8B030D-6E8A-4147-A177-3AD203B41FA5}">
                      <a16:colId xmlns:a16="http://schemas.microsoft.com/office/drawing/2014/main" val="2508023978"/>
                    </a:ext>
                  </a:extLst>
                </a:gridCol>
                <a:gridCol w="604087">
                  <a:extLst>
                    <a:ext uri="{9D8B030D-6E8A-4147-A177-3AD203B41FA5}">
                      <a16:colId xmlns:a16="http://schemas.microsoft.com/office/drawing/2014/main" val="1898240744"/>
                    </a:ext>
                  </a:extLst>
                </a:gridCol>
                <a:gridCol w="604087">
                  <a:extLst>
                    <a:ext uri="{9D8B030D-6E8A-4147-A177-3AD203B41FA5}">
                      <a16:colId xmlns:a16="http://schemas.microsoft.com/office/drawing/2014/main" val="107827158"/>
                    </a:ext>
                  </a:extLst>
                </a:gridCol>
                <a:gridCol w="604087">
                  <a:extLst>
                    <a:ext uri="{9D8B030D-6E8A-4147-A177-3AD203B41FA5}">
                      <a16:colId xmlns:a16="http://schemas.microsoft.com/office/drawing/2014/main" val="1498363646"/>
                    </a:ext>
                  </a:extLst>
                </a:gridCol>
                <a:gridCol w="648288">
                  <a:extLst>
                    <a:ext uri="{9D8B030D-6E8A-4147-A177-3AD203B41FA5}">
                      <a16:colId xmlns:a16="http://schemas.microsoft.com/office/drawing/2014/main" val="3048765065"/>
                    </a:ext>
                  </a:extLst>
                </a:gridCol>
                <a:gridCol w="1293736">
                  <a:extLst>
                    <a:ext uri="{9D8B030D-6E8A-4147-A177-3AD203B41FA5}">
                      <a16:colId xmlns:a16="http://schemas.microsoft.com/office/drawing/2014/main" val="36206833"/>
                    </a:ext>
                  </a:extLst>
                </a:gridCol>
                <a:gridCol w="695329">
                  <a:extLst>
                    <a:ext uri="{9D8B030D-6E8A-4147-A177-3AD203B41FA5}">
                      <a16:colId xmlns:a16="http://schemas.microsoft.com/office/drawing/2014/main" val="605962630"/>
                    </a:ext>
                  </a:extLst>
                </a:gridCol>
              </a:tblGrid>
              <a:tr h="4666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Maturity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Plant uniform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Plant vigor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Plant size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Plant color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Open-ness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Spine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Inter-node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 setting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 shape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 color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Spots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Viral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F/P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&gt;average 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Remarks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Decision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908685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Early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 semi-indetermiated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DG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Long bulby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Light green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No,very bright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12.0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9.1%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Strong </a:t>
                      </a:r>
                      <a:r>
                        <a:rPr lang="en-US" sz="11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indetermied</a:t>
                      </a:r>
                      <a:r>
                        <a:rPr lang="en-US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plant, excellent setting, high yield, uniform shinny fruits with no spots. For GH and open fields.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605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889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3615</TotalTime>
  <Words>236</Words>
  <Application>Microsoft Office PowerPoint</Application>
  <PresentationFormat>Widescreen</PresentationFormat>
  <Paragraphs>97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Summer Squash  AQ 7083 (XD2104) Green Zucchini Bulby</vt:lpstr>
      <vt:lpstr>Summer Squash  AS7083  Bulby</vt:lpstr>
      <vt:lpstr>2020 #628=AS7083=XQ2104   (XD)  LC</vt:lpstr>
      <vt:lpstr>2021 #437 AQ7083=XQ2104 Green 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Melon Trial Cantaloupe Melon</dc:title>
  <dc:creator>Jim Dong</dc:creator>
  <cp:lastModifiedBy>Jim Dong</cp:lastModifiedBy>
  <cp:revision>222</cp:revision>
  <dcterms:created xsi:type="dcterms:W3CDTF">2020-09-05T05:13:40Z</dcterms:created>
  <dcterms:modified xsi:type="dcterms:W3CDTF">2021-12-30T21:42:20Z</dcterms:modified>
</cp:coreProperties>
</file>